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75" r:id="rId4"/>
    <p:sldId id="258" r:id="rId5"/>
    <p:sldId id="272" r:id="rId6"/>
    <p:sldId id="274" r:id="rId7"/>
    <p:sldId id="276" r:id="rId8"/>
    <p:sldId id="277" r:id="rId9"/>
    <p:sldId id="278" r:id="rId10"/>
    <p:sldId id="259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6" r:id="rId27"/>
    <p:sldId id="297" r:id="rId28"/>
    <p:sldId id="298" r:id="rId29"/>
    <p:sldId id="29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01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181BA-9AC3-4492-A28D-46484B8F43F7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338B-E7CB-4E0C-B0F8-6F198269E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04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338B-E7CB-4E0C-B0F8-6F198269E7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7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338B-E7CB-4E0C-B0F8-6F198269E7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338B-E7CB-4E0C-B0F8-6F198269E7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7F9D-249C-9C52-EBF2-23171454E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C60C8D-66A4-0E67-6523-6136B638C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A7B0C-4AE5-01BA-E355-BAFD0C3B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059F7-7AA4-FB22-455C-A01A1312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9074F-9C65-6FF4-EE16-120D5141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12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CA9D-27D0-8CE7-828E-7A325158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9A79E0-70B2-EDF7-0B71-4B3C7974C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F62E-C3B0-049A-6C90-21ABCAD0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11BFA-07D3-3171-C4A1-A33B3DAF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ED876-6D70-9C41-0B2A-0A2903A8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6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4802EA-B44A-D6CF-DB5C-9B9F36327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58338E-8581-4781-216E-2A60AB424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98066-6162-FD27-E8BC-6B9700CE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1ED5E-7A5E-D7D4-4A26-E0115B35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8A3DC8-B5E5-7A8A-4409-9935D91E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8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DCEA6-AA1C-05B6-9069-EADA6D88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E9B36-6E31-F0C6-8BBC-7C1FCB04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F3D020-AD6C-6CD3-2C80-B93B6D93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5B1B3-CCF9-5086-5E95-94116A595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AB46E-B5D5-1CBD-5FDB-B899C3CE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3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A147D-D9A4-3630-FCE2-753F74A1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6F7F5-182E-760F-E9A8-B1CCB5A39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68D619-A5A1-5AD9-562A-4B129323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23F08-394C-558A-4DAF-3DA0BAC0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FA27E-E6B5-D3B5-FE3F-E7A78A31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2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B99DA-C242-BC5D-9418-49821414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16C5D5-D268-7E66-DFC7-566AC2317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58D2F-7E88-77D2-B8CB-F6F8C8B50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BF16C6-F6DC-A498-E93A-54A47C72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649C66-0A4F-B092-D45B-48E27427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38930-EEDF-A10C-5754-D9EE0D59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0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B8617-1E74-9E31-4F67-00DA6D82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399C46-14DB-FBAF-45EC-3F1C894E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D38F20-7B6C-DB86-40D5-A6349E1E9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D74133-3E57-C4D6-5884-3300B712E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D59F8F-4155-2321-E1F9-840AD1639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EB7BFB-D1AF-06E2-E0EF-35E56E9D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12ECD4-091C-1262-E360-6E696074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E68BE0-B18E-A608-D746-F53D381A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8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70102-DF2A-129F-612B-061A51B7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1F79EB-3A13-27DF-824B-D47CF01B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69349-1345-6BEF-2959-E86091D1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69521-8B91-91B4-59F0-F57B7AEE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02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F65F65-BAD5-8260-44A7-570CC346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51D584-96FD-0F27-800A-686ACB4D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C6E67B-295B-49FD-3A8D-A1EECCA2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6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D356A-E6AD-C2B5-8D66-D92625F3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BBBD3-2489-F2B6-1E08-1489CD9C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7136B5-7BA9-302C-2A66-2DE0EBCB5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39FF6D-11BD-5EB7-9CA1-70B7224D2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4B77C-4BB0-9E83-3B78-152B2777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C6F71-5D46-47BF-41BD-373EB6CD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93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65F01-3F12-29CA-EBEA-206C9848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EEC697-7E9A-4C22-8919-7A518F742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4DE17C-7518-1761-45CA-69C2EE5AA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BB9174-A4B3-E2B6-9E5F-2A853AC7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D82634-3F87-F66A-B5B2-1C83B291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CFEAB-4A6B-6675-B11C-39A23B4F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87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A7F1C7-D2E9-C19A-4E99-BFD1E3D0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472C94-A729-62A0-07D7-706245386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B67AE-9530-E1E6-A2BC-1401A5A7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327EB-BEDE-4165-B727-CDED881292CA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263B16-AEEC-D920-5313-C86F6E66F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B9055-BD02-B0DE-118F-68F787412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F5DC5-55B9-45A1-8DA4-E03858B315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ettoday.net/news/846906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pixabay.com/zh/illustrations/dog-puppy-outline-pet-animal-5759699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ettoday.net/news/846906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2A553-5AAD-5CCC-C4A1-67D22654B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49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Twenty-First-Century</a:t>
            </a:r>
            <a:br>
              <a:rPr lang="en-US" altLang="zh-CN" dirty="0"/>
            </a:br>
            <a:r>
              <a:rPr lang="en-US" altLang="zh-CN" dirty="0"/>
              <a:t>Statistical and Computational</a:t>
            </a:r>
            <a:br>
              <a:rPr lang="en-US" altLang="zh-CN" dirty="0"/>
            </a:br>
            <a:r>
              <a:rPr lang="en-US" altLang="zh-CN" dirty="0"/>
              <a:t>Challenges in Astrophysics</a:t>
            </a:r>
            <a:br>
              <a:rPr lang="en-US" altLang="zh-CN" dirty="0"/>
            </a:b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DF9021-9BD8-B837-CF1A-8E8A4B7F2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726" y="4146567"/>
            <a:ext cx="9144000" cy="1655762"/>
          </a:xfrm>
        </p:spPr>
        <p:txBody>
          <a:bodyPr/>
          <a:lstStyle/>
          <a:p>
            <a:r>
              <a:rPr lang="en-US" altLang="zh-CN" dirty="0"/>
              <a:t>Tao Jing</a:t>
            </a:r>
          </a:p>
          <a:p>
            <a:r>
              <a:rPr lang="en-US" altLang="zh-CN" dirty="0"/>
              <a:t>2023.05.09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05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071E-3302-10F3-3FAD-866FF35D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Let’s compare ...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B04FC6-4A35-6D1E-679B-5C508C935FFE}"/>
              </a:ext>
            </a:extLst>
          </p:cNvPr>
          <p:cNvSpPr txBox="1"/>
          <p:nvPr/>
        </p:nvSpPr>
        <p:spPr>
          <a:xfrm>
            <a:off x="678095" y="1859622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Value: 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085C8E-1DB4-3A56-49A4-5B91683B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" y="2811718"/>
            <a:ext cx="5110537" cy="30035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892982-ED2B-9032-ED69-4A18961DC31C}"/>
              </a:ext>
            </a:extLst>
          </p:cNvPr>
          <p:cNvSpPr txBox="1"/>
          <p:nvPr/>
        </p:nvSpPr>
        <p:spPr>
          <a:xfrm>
            <a:off x="6460733" y="1859621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Curve: 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39B15-19A0-0AEC-9394-DB26D213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72" y="2490219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0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38CFE-E53D-A128-34AE-A51E3623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 compare ...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D5369-45E5-6F05-1121-684A1D91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Point set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7B74EB-38E9-5DDF-CEA4-47108A8C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35" y="4504432"/>
            <a:ext cx="1246447" cy="1012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460837-B05A-B110-1E19-941B228C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600" y="681037"/>
            <a:ext cx="6028537" cy="58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EF94-D221-2D43-ADD1-345CE52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1d case, we have KS test</a:t>
            </a:r>
            <a:endParaRPr lang="zh-CN" altLang="en-US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95D8F08-0332-7DC3-5FD6-A1F4DD3D2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44" y="1537602"/>
            <a:ext cx="5757492" cy="47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DE9973-2DBA-8519-63BE-125B4946FB2E}"/>
              </a:ext>
            </a:extLst>
          </p:cNvPr>
          <p:cNvSpPr txBox="1"/>
          <p:nvPr/>
        </p:nvSpPr>
        <p:spPr>
          <a:xfrm>
            <a:off x="3667875" y="623625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wiki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46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5DC31-AE4F-E7A3-5132-19E057CF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about 2d?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00318-8B93-70A9-269A-771A4D119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Maybe we can calculate 2 point correlation function (2-pcf) and then compare 2-pcf?</a:t>
            </a:r>
          </a:p>
          <a:p>
            <a:pPr lvl="1"/>
            <a:r>
              <a:rPr lang="en-US" altLang="zh-CN" dirty="0"/>
              <a:t>If the data don’t come from Gaussian random field, the same 2-pcf don’t mean same distribution. </a:t>
            </a:r>
            <a:r>
              <a:rPr lang="zh-CN" altLang="en-US" dirty="0"/>
              <a:t>（</a:t>
            </a:r>
            <a:r>
              <a:rPr lang="en-US" altLang="zh-CN" dirty="0"/>
              <a:t>Show it by Power Spectrum (PS) of image)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1B424-5FBF-D9B7-2179-5E3A4067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9" y="3486894"/>
            <a:ext cx="2784143" cy="2814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4D2F7C-318F-8793-659F-DA333E42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592" y="3486894"/>
            <a:ext cx="2849369" cy="2836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E82389-C729-4B49-C479-4AA23131A021}"/>
              </a:ext>
            </a:extLst>
          </p:cNvPr>
          <p:cNvSpPr txBox="1"/>
          <p:nvPr/>
        </p:nvSpPr>
        <p:spPr>
          <a:xfrm>
            <a:off x="6864746" y="4449055"/>
            <a:ext cx="482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These two image have identical PS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11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5DC31-AE4F-E7A3-5132-19E057CF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about 2d?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00318-8B93-70A9-269A-771A4D119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Good News: We have </a:t>
            </a:r>
            <a:r>
              <a:rPr lang="en-US" altLang="zh-CN" dirty="0" err="1"/>
              <a:t>nd</a:t>
            </a:r>
            <a:r>
              <a:rPr lang="en-US" altLang="zh-CN" dirty="0"/>
              <a:t> KS test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0E49E9-7200-6B6F-5C27-4BB9A0CC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98" y="2311741"/>
            <a:ext cx="6553371" cy="30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5DC31-AE4F-E7A3-5132-19E057CF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about 2d?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00318-8B93-70A9-269A-771A4D119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7682"/>
          </a:xfrm>
        </p:spPr>
        <p:txBody>
          <a:bodyPr/>
          <a:lstStyle/>
          <a:p>
            <a:r>
              <a:rPr lang="en-US" altLang="zh-CN" dirty="0"/>
              <a:t>Good News: We have </a:t>
            </a:r>
            <a:r>
              <a:rPr lang="en-US" altLang="zh-CN" dirty="0" err="1"/>
              <a:t>nd</a:t>
            </a:r>
            <a:r>
              <a:rPr lang="en-US" altLang="zh-CN" dirty="0"/>
              <a:t> KS test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0E49E9-7200-6B6F-5C27-4BB9A0CC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98" y="2311741"/>
            <a:ext cx="6553371" cy="3020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9914AD3-0CE7-A313-D49F-42A2F62CA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46792"/>
                <a:ext cx="10515600" cy="537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Bad News: Time complexity: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9914AD3-0CE7-A313-D49F-42A2F62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46792"/>
                <a:ext cx="10515600" cy="537682"/>
              </a:xfrm>
              <a:prstGeom prst="rect">
                <a:avLst/>
              </a:prstGeom>
              <a:blipFill>
                <a:blip r:embed="rId3"/>
                <a:stretch>
                  <a:fillRect l="-1043" t="-19318" b="-2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71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1326F-0EF0-46EA-3EF4-F8521814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It's just a matter of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DB4AE-907A-0B65-DD77-D8FAC8AA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0214"/>
          </a:xfrm>
        </p:spPr>
        <p:txBody>
          <a:bodyPr/>
          <a:lstStyle/>
          <a:p>
            <a:r>
              <a:rPr lang="en-US" altLang="zh-CN" dirty="0"/>
              <a:t>For a highly optimized code, when d=2, N=10000, t ~ 0.2s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93C63-056B-AA91-9528-3C85C8EF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15" y="2435839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1CAFE-8CCB-30CB-023B-A913A3AF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 there is no analytical solution for p-value, only an approximation.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B0D87-0494-D7ED-BEF6-8AB9C336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5888"/>
          </a:xfrm>
        </p:spPr>
        <p:txBody>
          <a:bodyPr/>
          <a:lstStyle/>
          <a:p>
            <a:r>
              <a:rPr lang="en-US" altLang="zh-CN" dirty="0"/>
              <a:t>The approximation is good enough in most of cases in 2d, or you can use Bootstrapping to get a more accurate p-value.</a:t>
            </a:r>
          </a:p>
        </p:txBody>
      </p:sp>
    </p:spTree>
    <p:extLst>
      <p:ext uri="{BB962C8B-B14F-4D97-AF65-F5344CB8AC3E}">
        <p14:creationId xmlns:p14="http://schemas.microsoft.com/office/powerpoint/2010/main" val="320832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C8607-40BA-788F-F253-34DA53BA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Subsection summary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9EF739C-8320-4A27-EFC5-AAA87ADA7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Problem: compare two point sets, beyond 2-pcf</a:t>
            </a:r>
          </a:p>
          <a:p>
            <a:r>
              <a:rPr lang="en-US" altLang="zh-CN" dirty="0"/>
              <a:t>Possible solution: </a:t>
            </a:r>
            <a:r>
              <a:rPr lang="en-US" altLang="zh-CN" dirty="0" err="1"/>
              <a:t>nd</a:t>
            </a:r>
            <a:r>
              <a:rPr lang="en-US" altLang="zh-CN" dirty="0"/>
              <a:t> </a:t>
            </a:r>
            <a:r>
              <a:rPr lang="en-US" altLang="zh-CN" dirty="0" err="1"/>
              <a:t>ks</a:t>
            </a:r>
            <a:r>
              <a:rPr lang="en-US" altLang="zh-CN" dirty="0"/>
              <a:t> 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59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AB76F8-A61B-03F9-33D0-0F5100FD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to digest the achievements of other disciplines?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35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568FAA-380B-EA41-3A62-D2E2EA0B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40" y="526349"/>
            <a:ext cx="6900120" cy="58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D0DE57-951D-F1D4-E120-48D43E22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digest the achievements of other disciplines?</a:t>
            </a:r>
            <a:endParaRPr lang="zh-CN" altLang="en-US" dirty="0"/>
          </a:p>
        </p:txBody>
      </p:sp>
      <p:pic>
        <p:nvPicPr>
          <p:cNvPr id="1026" name="Picture 2" descr="故事|刻舟求剑">
            <a:extLst>
              <a:ext uri="{FF2B5EF4-FFF2-40B4-BE49-F238E27FC236}">
                <a16:creationId xmlns:a16="http://schemas.microsoft.com/office/drawing/2014/main" id="{7DF88C4E-4629-F96A-2417-D494839B92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43" y="2282826"/>
            <a:ext cx="4945406" cy="34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8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A6588-13EF-2394-0480-5D795ED3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一个刻舟求剑的例子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D1A6BA-6A29-2362-3B5F-5BDE66A91008}"/>
              </a:ext>
            </a:extLst>
          </p:cNvPr>
          <p:cNvSpPr txBox="1"/>
          <p:nvPr/>
        </p:nvSpPr>
        <p:spPr>
          <a:xfrm>
            <a:off x="747346" y="1690688"/>
            <a:ext cx="96803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Target: morphology classification in a new survey (say use Beyond Earth Super Telescope (BEST), a moon base 100m telescope).</a:t>
            </a:r>
          </a:p>
          <a:p>
            <a:endParaRPr lang="en-US" altLang="zh-CN" sz="2400" dirty="0"/>
          </a:p>
          <a:p>
            <a:r>
              <a:rPr lang="en-US" altLang="zh-CN" sz="2400" dirty="0"/>
              <a:t>Challenge: no labelled data.</a:t>
            </a:r>
          </a:p>
          <a:p>
            <a:endParaRPr lang="en-US" altLang="zh-CN" sz="2400" dirty="0"/>
          </a:p>
          <a:p>
            <a:r>
              <a:rPr lang="en-US" altLang="zh-CN" sz="2400" dirty="0"/>
              <a:t>Proposed solution: use the labelled data in old survey such as SDSS. Then use Domain Adaptation technical.</a:t>
            </a:r>
          </a:p>
        </p:txBody>
      </p:sp>
    </p:spTree>
    <p:extLst>
      <p:ext uri="{BB962C8B-B14F-4D97-AF65-F5344CB8AC3E}">
        <p14:creationId xmlns:p14="http://schemas.microsoft.com/office/powerpoint/2010/main" val="274431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A6588-13EF-2394-0480-5D795ED3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一个刻舟求剑的例子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D9E5C1-E7BD-20D6-7062-1DDB6819A6AC}"/>
              </a:ext>
            </a:extLst>
          </p:cNvPr>
          <p:cNvGrpSpPr/>
          <p:nvPr/>
        </p:nvGrpSpPr>
        <p:grpSpPr>
          <a:xfrm>
            <a:off x="1321776" y="1881554"/>
            <a:ext cx="8168054" cy="3868616"/>
            <a:chOff x="1321776" y="1881554"/>
            <a:chExt cx="8168054" cy="386861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2626876-5C6D-BD14-9D78-E247810AD869}"/>
                </a:ext>
              </a:extLst>
            </p:cNvPr>
            <p:cNvSpPr/>
            <p:nvPr/>
          </p:nvSpPr>
          <p:spPr>
            <a:xfrm>
              <a:off x="1321776" y="2620108"/>
              <a:ext cx="1433146" cy="5627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SDSS image</a:t>
              </a:r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680CD46-B945-70CC-38CC-6BA6EE433B0A}"/>
                </a:ext>
              </a:extLst>
            </p:cNvPr>
            <p:cNvSpPr/>
            <p:nvPr/>
          </p:nvSpPr>
          <p:spPr>
            <a:xfrm>
              <a:off x="1321776" y="4328746"/>
              <a:ext cx="1433146" cy="5627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/>
                <a:t>BEST</a:t>
              </a:r>
              <a:r>
                <a:rPr lang="en-US" altLang="zh-CN" dirty="0"/>
                <a:t> image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C7DA7-4F1D-90C7-AEF3-9F8D2BF28A94}"/>
                </a:ext>
              </a:extLst>
            </p:cNvPr>
            <p:cNvSpPr/>
            <p:nvPr/>
          </p:nvSpPr>
          <p:spPr>
            <a:xfrm>
              <a:off x="5093677" y="1881554"/>
              <a:ext cx="1002323" cy="3868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Feature</a:t>
              </a:r>
              <a:endParaRPr lang="zh-CN" altLang="en-US" dirty="0"/>
            </a:p>
          </p:txBody>
        </p:sp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310CE52A-7482-84BB-D6F9-F8427999EF2F}"/>
                </a:ext>
              </a:extLst>
            </p:cNvPr>
            <p:cNvSpPr/>
            <p:nvPr/>
          </p:nvSpPr>
          <p:spPr>
            <a:xfrm>
              <a:off x="2904391" y="2901462"/>
              <a:ext cx="360485" cy="1811215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32C2A4B6-D10D-4D4E-C461-0A2474513008}"/>
                </a:ext>
              </a:extLst>
            </p:cNvPr>
            <p:cNvSpPr/>
            <p:nvPr/>
          </p:nvSpPr>
          <p:spPr>
            <a:xfrm>
              <a:off x="3379175" y="3675186"/>
              <a:ext cx="1626578" cy="2813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28728B-6441-9311-F906-8B6B13B94F34}"/>
                </a:ext>
              </a:extLst>
            </p:cNvPr>
            <p:cNvSpPr txBox="1"/>
            <p:nvPr/>
          </p:nvSpPr>
          <p:spPr>
            <a:xfrm>
              <a:off x="3032979" y="3341050"/>
              <a:ext cx="22530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Feature extractor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670B2F4-4CFB-8216-31B7-241A28CE9F4B}"/>
                </a:ext>
              </a:extLst>
            </p:cNvPr>
            <p:cNvSpPr/>
            <p:nvPr/>
          </p:nvSpPr>
          <p:spPr>
            <a:xfrm>
              <a:off x="6992814" y="1881554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Morphology Classifier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7CC63E-DA50-9A49-25A9-48B1F4B4F6AB}"/>
                </a:ext>
              </a:extLst>
            </p:cNvPr>
            <p:cNvSpPr/>
            <p:nvPr/>
          </p:nvSpPr>
          <p:spPr>
            <a:xfrm>
              <a:off x="6992814" y="4730262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Survey Classifier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660C8196-BEB4-D246-D9A2-E28E52FBB31F}"/>
                </a:ext>
              </a:extLst>
            </p:cNvPr>
            <p:cNvSpPr/>
            <p:nvPr/>
          </p:nvSpPr>
          <p:spPr>
            <a:xfrm>
              <a:off x="6183924" y="2250831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99414B2B-6146-6D3E-5663-FE3411E9EF9B}"/>
                </a:ext>
              </a:extLst>
            </p:cNvPr>
            <p:cNvSpPr/>
            <p:nvPr/>
          </p:nvSpPr>
          <p:spPr>
            <a:xfrm>
              <a:off x="6183924" y="5103935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8D829BD-EB84-15B7-82D2-31964D64F51F}"/>
              </a:ext>
            </a:extLst>
          </p:cNvPr>
          <p:cNvSpPr txBox="1"/>
          <p:nvPr/>
        </p:nvSpPr>
        <p:spPr>
          <a:xfrm>
            <a:off x="9864969" y="4917050"/>
            <a:ext cx="69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SDSS</a:t>
            </a:r>
          </a:p>
          <a:p>
            <a:r>
              <a:rPr lang="en-US" altLang="zh-CN" sz="1800" dirty="0"/>
              <a:t>BEST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693110-7C81-45B5-B338-FD59C5ABAD54}"/>
              </a:ext>
            </a:extLst>
          </p:cNvPr>
          <p:cNvSpPr txBox="1"/>
          <p:nvPr/>
        </p:nvSpPr>
        <p:spPr>
          <a:xfrm>
            <a:off x="9864969" y="1943100"/>
            <a:ext cx="982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Disk</a:t>
            </a:r>
          </a:p>
          <a:p>
            <a:r>
              <a:rPr lang="en-US" altLang="zh-CN" dirty="0"/>
              <a:t>Elliptical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797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5FEE6-1FA3-D080-895C-4D202162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</a:t>
            </a:r>
            <a:r>
              <a:rPr lang="en-US" altLang="zh-CN" sz="4400" dirty="0"/>
              <a:t>technical really works when...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C286B8B-1CD9-D747-2644-E8BC4170B06B}"/>
              </a:ext>
            </a:extLst>
          </p:cNvPr>
          <p:cNvGrpSpPr/>
          <p:nvPr/>
        </p:nvGrpSpPr>
        <p:grpSpPr>
          <a:xfrm>
            <a:off x="2904391" y="1881554"/>
            <a:ext cx="6585439" cy="3868616"/>
            <a:chOff x="2904391" y="1881554"/>
            <a:chExt cx="6585439" cy="386861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C101303-FC9E-3C81-0D1F-D1F173551D70}"/>
                </a:ext>
              </a:extLst>
            </p:cNvPr>
            <p:cNvSpPr/>
            <p:nvPr/>
          </p:nvSpPr>
          <p:spPr>
            <a:xfrm>
              <a:off x="5093677" y="1881554"/>
              <a:ext cx="1002323" cy="3868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Feature</a:t>
              </a:r>
              <a:endParaRPr lang="zh-CN" altLang="en-US" dirty="0"/>
            </a:p>
          </p:txBody>
        </p:sp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CC7E762A-F935-3259-4BF8-4574936AC3BE}"/>
                </a:ext>
              </a:extLst>
            </p:cNvPr>
            <p:cNvSpPr/>
            <p:nvPr/>
          </p:nvSpPr>
          <p:spPr>
            <a:xfrm>
              <a:off x="2904391" y="2901462"/>
              <a:ext cx="360485" cy="1811215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0CEF4BE5-D1D0-7C23-0896-F5E203B8E30F}"/>
                </a:ext>
              </a:extLst>
            </p:cNvPr>
            <p:cNvSpPr/>
            <p:nvPr/>
          </p:nvSpPr>
          <p:spPr>
            <a:xfrm>
              <a:off x="3379175" y="3675186"/>
              <a:ext cx="1626578" cy="2813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C5FFF4-7D4E-D625-4F62-7D17755C3556}"/>
                </a:ext>
              </a:extLst>
            </p:cNvPr>
            <p:cNvSpPr txBox="1"/>
            <p:nvPr/>
          </p:nvSpPr>
          <p:spPr>
            <a:xfrm>
              <a:off x="3032979" y="3341050"/>
              <a:ext cx="22530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Feature extractor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C8ECE2-8FAC-C6F6-2812-EB315503733D}"/>
                </a:ext>
              </a:extLst>
            </p:cNvPr>
            <p:cNvSpPr/>
            <p:nvPr/>
          </p:nvSpPr>
          <p:spPr>
            <a:xfrm>
              <a:off x="6992814" y="1881554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Animal Classifier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007EA4-4D26-1FCA-DE90-9AC6DE2E39A1}"/>
                </a:ext>
              </a:extLst>
            </p:cNvPr>
            <p:cNvSpPr/>
            <p:nvPr/>
          </p:nvSpPr>
          <p:spPr>
            <a:xfrm>
              <a:off x="6992814" y="4730262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Style Classifier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A0F1293F-C844-AD3F-900E-55B7E903D4A9}"/>
                </a:ext>
              </a:extLst>
            </p:cNvPr>
            <p:cNvSpPr/>
            <p:nvPr/>
          </p:nvSpPr>
          <p:spPr>
            <a:xfrm>
              <a:off x="6183924" y="2250831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0CE048EB-88BA-B18B-7F6C-C8EFD3166DCA}"/>
                </a:ext>
              </a:extLst>
            </p:cNvPr>
            <p:cNvSpPr/>
            <p:nvPr/>
          </p:nvSpPr>
          <p:spPr>
            <a:xfrm>
              <a:off x="6183924" y="5103935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10C710-AD08-18E2-6932-BC4972F030A4}"/>
              </a:ext>
            </a:extLst>
          </p:cNvPr>
          <p:cNvSpPr txBox="1"/>
          <p:nvPr/>
        </p:nvSpPr>
        <p:spPr>
          <a:xfrm>
            <a:off x="9864969" y="1943100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Cat</a:t>
            </a:r>
          </a:p>
          <a:p>
            <a:r>
              <a:rPr lang="en-US" altLang="zh-CN" dirty="0"/>
              <a:t>Dog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627E9C-4EE1-9FC4-9C45-B8A702101E30}"/>
              </a:ext>
            </a:extLst>
          </p:cNvPr>
          <p:cNvSpPr txBox="1"/>
          <p:nvPr/>
        </p:nvSpPr>
        <p:spPr>
          <a:xfrm>
            <a:off x="9864969" y="491705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Photograph</a:t>
            </a:r>
          </a:p>
          <a:p>
            <a:r>
              <a:rPr lang="en-US" altLang="zh-CN" dirty="0"/>
              <a:t>Sketch</a:t>
            </a:r>
          </a:p>
        </p:txBody>
      </p:sp>
      <p:pic>
        <p:nvPicPr>
          <p:cNvPr id="2050" name="Picture 2" descr="不只有萌度！ 研究證實：養狗狗有「5大驚人好處」 | ETtoday健康雲| ETtoday新聞雲">
            <a:extLst>
              <a:ext uri="{FF2B5EF4-FFF2-40B4-BE49-F238E27FC236}">
                <a16:creationId xmlns:a16="http://schemas.microsoft.com/office/drawing/2014/main" id="{9F5FAB66-D7BD-37CA-DB6E-C1442339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9" y="1645055"/>
            <a:ext cx="2488221" cy="16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887F711-932B-6840-3CA0-700668A7EB7C}"/>
              </a:ext>
            </a:extLst>
          </p:cNvPr>
          <p:cNvSpPr txBox="1"/>
          <p:nvPr/>
        </p:nvSpPr>
        <p:spPr>
          <a:xfrm>
            <a:off x="213949" y="6106258"/>
            <a:ext cx="9360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https://health.ettoday.net/news/846906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https://pixabay.com/zh/illustrations/dog-puppy-outline-pet-animal-5759699/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2" name="Picture 4" descr="狗的免费插图">
            <a:extLst>
              <a:ext uri="{FF2B5EF4-FFF2-40B4-BE49-F238E27FC236}">
                <a16:creationId xmlns:a16="http://schemas.microsoft.com/office/drawing/2014/main" id="{8D393FEB-8D22-B176-A790-987B13E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8" y="3432007"/>
            <a:ext cx="2303584" cy="23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3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5FEE6-1FA3-D080-895C-4D202162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</a:t>
            </a:r>
            <a:r>
              <a:rPr lang="en-US" altLang="zh-CN" sz="4400" dirty="0"/>
              <a:t>technical can not work when...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C286B8B-1CD9-D747-2644-E8BC4170B06B}"/>
              </a:ext>
            </a:extLst>
          </p:cNvPr>
          <p:cNvGrpSpPr/>
          <p:nvPr/>
        </p:nvGrpSpPr>
        <p:grpSpPr>
          <a:xfrm>
            <a:off x="2904391" y="1881554"/>
            <a:ext cx="6585439" cy="3868616"/>
            <a:chOff x="2904391" y="1881554"/>
            <a:chExt cx="6585439" cy="386861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C101303-FC9E-3C81-0D1F-D1F173551D70}"/>
                </a:ext>
              </a:extLst>
            </p:cNvPr>
            <p:cNvSpPr/>
            <p:nvPr/>
          </p:nvSpPr>
          <p:spPr>
            <a:xfrm>
              <a:off x="5093677" y="1881554"/>
              <a:ext cx="1002323" cy="3868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Feature</a:t>
              </a:r>
              <a:endParaRPr lang="zh-CN" altLang="en-US" dirty="0"/>
            </a:p>
          </p:txBody>
        </p:sp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CC7E762A-F935-3259-4BF8-4574936AC3BE}"/>
                </a:ext>
              </a:extLst>
            </p:cNvPr>
            <p:cNvSpPr/>
            <p:nvPr/>
          </p:nvSpPr>
          <p:spPr>
            <a:xfrm>
              <a:off x="2904391" y="2901462"/>
              <a:ext cx="360485" cy="1811215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0CEF4BE5-D1D0-7C23-0896-F5E203B8E30F}"/>
                </a:ext>
              </a:extLst>
            </p:cNvPr>
            <p:cNvSpPr/>
            <p:nvPr/>
          </p:nvSpPr>
          <p:spPr>
            <a:xfrm>
              <a:off x="3379175" y="3675186"/>
              <a:ext cx="1626578" cy="2813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C5FFF4-7D4E-D625-4F62-7D17755C3556}"/>
                </a:ext>
              </a:extLst>
            </p:cNvPr>
            <p:cNvSpPr txBox="1"/>
            <p:nvPr/>
          </p:nvSpPr>
          <p:spPr>
            <a:xfrm>
              <a:off x="3032979" y="3341050"/>
              <a:ext cx="22530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Feature extractor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C8ECE2-8FAC-C6F6-2812-EB315503733D}"/>
                </a:ext>
              </a:extLst>
            </p:cNvPr>
            <p:cNvSpPr/>
            <p:nvPr/>
          </p:nvSpPr>
          <p:spPr>
            <a:xfrm>
              <a:off x="6992814" y="1881554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Animal Classifier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007EA4-4D26-1FCA-DE90-9AC6DE2E39A1}"/>
                </a:ext>
              </a:extLst>
            </p:cNvPr>
            <p:cNvSpPr/>
            <p:nvPr/>
          </p:nvSpPr>
          <p:spPr>
            <a:xfrm>
              <a:off x="6992814" y="4730262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Style Classifier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A0F1293F-C844-AD3F-900E-55B7E903D4A9}"/>
                </a:ext>
              </a:extLst>
            </p:cNvPr>
            <p:cNvSpPr/>
            <p:nvPr/>
          </p:nvSpPr>
          <p:spPr>
            <a:xfrm>
              <a:off x="6183924" y="2250831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0CE048EB-88BA-B18B-7F6C-C8EFD3166DCA}"/>
                </a:ext>
              </a:extLst>
            </p:cNvPr>
            <p:cNvSpPr/>
            <p:nvPr/>
          </p:nvSpPr>
          <p:spPr>
            <a:xfrm>
              <a:off x="6183924" y="5103935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10C710-AD08-18E2-6932-BC4972F030A4}"/>
              </a:ext>
            </a:extLst>
          </p:cNvPr>
          <p:cNvSpPr txBox="1"/>
          <p:nvPr/>
        </p:nvSpPr>
        <p:spPr>
          <a:xfrm>
            <a:off x="9864969" y="1943100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White Cat</a:t>
            </a:r>
          </a:p>
          <a:p>
            <a:r>
              <a:rPr lang="en-US" altLang="zh-CN" dirty="0"/>
              <a:t>Yellow Dog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627E9C-4EE1-9FC4-9C45-B8A702101E30}"/>
              </a:ext>
            </a:extLst>
          </p:cNvPr>
          <p:cNvSpPr txBox="1"/>
          <p:nvPr/>
        </p:nvSpPr>
        <p:spPr>
          <a:xfrm>
            <a:off x="9864969" y="491705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Gray</a:t>
            </a:r>
          </a:p>
          <a:p>
            <a:r>
              <a:rPr lang="en-US" altLang="zh-CN" dirty="0"/>
              <a:t>RGB</a:t>
            </a:r>
          </a:p>
        </p:txBody>
      </p:sp>
      <p:pic>
        <p:nvPicPr>
          <p:cNvPr id="3" name="Picture 2" descr="不只有萌度！ 研究證實：養狗狗有「5大驚人好處」 | ETtoday健康雲| ETtoday新聞雲">
            <a:extLst>
              <a:ext uri="{FF2B5EF4-FFF2-40B4-BE49-F238E27FC236}">
                <a16:creationId xmlns:a16="http://schemas.microsoft.com/office/drawing/2014/main" id="{9296E6EA-92F2-70B0-7008-EA5CB30D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6" y="3996311"/>
            <a:ext cx="2488221" cy="16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不只有萌度！ 研究證實：養狗狗有「5大驚人好處」 | ETtoday健康雲| ETtoday新聞雲">
            <a:extLst>
              <a:ext uri="{FF2B5EF4-FFF2-40B4-BE49-F238E27FC236}">
                <a16:creationId xmlns:a16="http://schemas.microsoft.com/office/drawing/2014/main" id="{F8F676D0-95EC-E342-72E5-D2CF97A6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7" y="1575358"/>
            <a:ext cx="2488221" cy="16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6831991-F6E5-9D33-C873-D68BD60BE325}"/>
              </a:ext>
            </a:extLst>
          </p:cNvPr>
          <p:cNvSpPr txBox="1"/>
          <p:nvPr/>
        </p:nvSpPr>
        <p:spPr>
          <a:xfrm>
            <a:off x="213949" y="626216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https://health.ettoday.net/news/846906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356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035B294-CB39-AC78-C58B-137F5A66C950}"/>
              </a:ext>
            </a:extLst>
          </p:cNvPr>
          <p:cNvGrpSpPr/>
          <p:nvPr/>
        </p:nvGrpSpPr>
        <p:grpSpPr>
          <a:xfrm>
            <a:off x="2159332" y="306334"/>
            <a:ext cx="8168054" cy="3868616"/>
            <a:chOff x="1321776" y="1881554"/>
            <a:chExt cx="8168054" cy="386861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C200D1E-F2E2-D8AC-BAC2-1B32452528FC}"/>
                </a:ext>
              </a:extLst>
            </p:cNvPr>
            <p:cNvSpPr/>
            <p:nvPr/>
          </p:nvSpPr>
          <p:spPr>
            <a:xfrm>
              <a:off x="1321776" y="2620108"/>
              <a:ext cx="1433146" cy="5627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SDSS image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16C5158-458A-B2BC-515F-426075B464AF}"/>
                </a:ext>
              </a:extLst>
            </p:cNvPr>
            <p:cNvSpPr/>
            <p:nvPr/>
          </p:nvSpPr>
          <p:spPr>
            <a:xfrm>
              <a:off x="1321776" y="4328746"/>
              <a:ext cx="1433146" cy="5627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/>
                <a:t>BEST</a:t>
              </a:r>
              <a:r>
                <a:rPr lang="en-US" altLang="zh-CN" dirty="0"/>
                <a:t> image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F0A267-CB19-4EBA-900C-52FFD28ACA5E}"/>
                </a:ext>
              </a:extLst>
            </p:cNvPr>
            <p:cNvSpPr/>
            <p:nvPr/>
          </p:nvSpPr>
          <p:spPr>
            <a:xfrm>
              <a:off x="5093677" y="1881554"/>
              <a:ext cx="1002323" cy="3868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Feature</a:t>
              </a:r>
              <a:endParaRPr lang="zh-CN" altLang="en-US" dirty="0"/>
            </a:p>
          </p:txBody>
        </p:sp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BBD474F8-4E26-75C7-9A3F-6E2DB0601F1D}"/>
                </a:ext>
              </a:extLst>
            </p:cNvPr>
            <p:cNvSpPr/>
            <p:nvPr/>
          </p:nvSpPr>
          <p:spPr>
            <a:xfrm>
              <a:off x="2904391" y="2901462"/>
              <a:ext cx="360485" cy="1811215"/>
            </a:xfrm>
            <a:prstGeom prst="rightBrac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A4137964-524A-5444-967A-AE3DA26B6484}"/>
                </a:ext>
              </a:extLst>
            </p:cNvPr>
            <p:cNvSpPr/>
            <p:nvPr/>
          </p:nvSpPr>
          <p:spPr>
            <a:xfrm>
              <a:off x="3379175" y="3675186"/>
              <a:ext cx="1626578" cy="2813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10611C7-AB4F-7EA6-DE97-DA6868AC7176}"/>
                </a:ext>
              </a:extLst>
            </p:cNvPr>
            <p:cNvSpPr txBox="1"/>
            <p:nvPr/>
          </p:nvSpPr>
          <p:spPr>
            <a:xfrm>
              <a:off x="3032979" y="3341050"/>
              <a:ext cx="22530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Feature extractor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3ECE49-2630-FF88-2448-817D7F7DD93E}"/>
                </a:ext>
              </a:extLst>
            </p:cNvPr>
            <p:cNvSpPr/>
            <p:nvPr/>
          </p:nvSpPr>
          <p:spPr>
            <a:xfrm>
              <a:off x="6992814" y="1881554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Morphology Classifier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971E28-A6AA-BB82-F980-FAF41E012B1E}"/>
                </a:ext>
              </a:extLst>
            </p:cNvPr>
            <p:cNvSpPr/>
            <p:nvPr/>
          </p:nvSpPr>
          <p:spPr>
            <a:xfrm>
              <a:off x="6992814" y="4730262"/>
              <a:ext cx="2497016" cy="1019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Survey Classifier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B758F1CD-31C7-83B9-55A9-76DF6A32DF32}"/>
                </a:ext>
              </a:extLst>
            </p:cNvPr>
            <p:cNvSpPr/>
            <p:nvPr/>
          </p:nvSpPr>
          <p:spPr>
            <a:xfrm>
              <a:off x="6183924" y="2250831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20BB1BEF-EFE7-9F8D-447E-7FCA2D7D0D01}"/>
                </a:ext>
              </a:extLst>
            </p:cNvPr>
            <p:cNvSpPr/>
            <p:nvPr/>
          </p:nvSpPr>
          <p:spPr>
            <a:xfrm>
              <a:off x="6183924" y="5103935"/>
              <a:ext cx="729759" cy="2725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2F2A77B-C3D5-A1E8-6120-F218D2CF9F61}"/>
              </a:ext>
            </a:extLst>
          </p:cNvPr>
          <p:cNvSpPr txBox="1"/>
          <p:nvPr/>
        </p:nvSpPr>
        <p:spPr>
          <a:xfrm>
            <a:off x="2415787" y="4614538"/>
            <a:ext cx="7814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This method just take BEST image as SDSS image, so we can not have anything new, just waste the high data quality of BEST.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4856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C8607-40BA-788F-F253-34DA53BA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Subsection summary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9EF739C-8320-4A27-EFC5-AAA87ADA7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7898"/>
          </a:xfrm>
        </p:spPr>
        <p:txBody>
          <a:bodyPr/>
          <a:lstStyle/>
          <a:p>
            <a:r>
              <a:rPr lang="en-US" altLang="zh-CN" dirty="0"/>
              <a:t>Problem:</a:t>
            </a:r>
            <a:endParaRPr lang="zh-CN" altLang="en-US" dirty="0"/>
          </a:p>
        </p:txBody>
      </p:sp>
      <p:pic>
        <p:nvPicPr>
          <p:cNvPr id="3" name="Picture 2" descr="故事|刻舟求剑">
            <a:extLst>
              <a:ext uri="{FF2B5EF4-FFF2-40B4-BE49-F238E27FC236}">
                <a16:creationId xmlns:a16="http://schemas.microsoft.com/office/drawing/2014/main" id="{C02CE64B-18BB-9EFC-B03E-18840078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" y="2578460"/>
            <a:ext cx="3833665" cy="26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A1ECAF-91C1-F6E4-8DF3-8EE830918CC2}"/>
              </a:ext>
            </a:extLst>
          </p:cNvPr>
          <p:cNvSpPr txBox="1"/>
          <p:nvPr/>
        </p:nvSpPr>
        <p:spPr>
          <a:xfrm>
            <a:off x="973541" y="5784351"/>
            <a:ext cx="664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鸟何萃兮蘋中，罾何为兮木上？</a:t>
            </a:r>
          </a:p>
        </p:txBody>
      </p:sp>
    </p:spTree>
    <p:extLst>
      <p:ext uri="{BB962C8B-B14F-4D97-AF65-F5344CB8AC3E}">
        <p14:creationId xmlns:p14="http://schemas.microsoft.com/office/powerpoint/2010/main" val="121984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E14CA-6A72-5BCC-DF0B-C1F82986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 home message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5EDB7-715D-0B10-972B-5281CD36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Structures finder, fine tune large model</a:t>
            </a:r>
          </a:p>
          <a:p>
            <a:r>
              <a:rPr lang="en-US" altLang="zh-CN" dirty="0"/>
              <a:t>Compare point sets, </a:t>
            </a:r>
            <a:r>
              <a:rPr lang="en-US" altLang="zh-CN" dirty="0" err="1"/>
              <a:t>nd</a:t>
            </a:r>
            <a:r>
              <a:rPr lang="en-US" altLang="zh-CN" dirty="0"/>
              <a:t> KS test</a:t>
            </a:r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4" name="Picture 2" descr="故事|刻舟求剑">
            <a:extLst>
              <a:ext uri="{FF2B5EF4-FFF2-40B4-BE49-F238E27FC236}">
                <a16:creationId xmlns:a16="http://schemas.microsoft.com/office/drawing/2014/main" id="{2DD2A47F-E1C3-5EF5-5807-893671BB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11" y="2993398"/>
            <a:ext cx="3833665" cy="26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6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267EA-6FE1-C95F-4B98-6FAB3D695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Irregular Time Series</a:t>
            </a:r>
          </a:p>
          <a:p>
            <a:r>
              <a:rPr lang="en-US" altLang="zh-CN" dirty="0"/>
              <a:t>Generative stochastic processes behind the distribution</a:t>
            </a:r>
          </a:p>
          <a:p>
            <a:r>
              <a:rPr lang="en-US" altLang="zh-CN" dirty="0"/>
              <a:t>Are MLE or MPE all we need? </a:t>
            </a:r>
          </a:p>
          <a:p>
            <a:r>
              <a:rPr lang="en-US" altLang="zh-CN" dirty="0"/>
              <a:t>Efficient Bayesian Inference</a:t>
            </a:r>
          </a:p>
          <a:p>
            <a:r>
              <a:rPr lang="en-US" altLang="zh-CN" dirty="0"/>
              <a:t>How to deal with complex uncertainty behaviors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8E84D41-35F6-BAEE-8A14-168AE993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topics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558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4C08D8-3C59-20DF-E367-5F7D2AB6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8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F40FCD-50E7-190E-08AB-B7EB5BC7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Structures finder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5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376C8-1D48-4645-283D-F3380EB6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Structures finder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9317DE-847D-461A-DF1A-81D6341A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1" y="2248320"/>
            <a:ext cx="3610708" cy="3521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AB5310-532B-82F3-E8F6-DF3C6434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02" y="2236972"/>
            <a:ext cx="3771520" cy="3255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D7D650-D216-7610-ED11-EA2A87D0E424}"/>
              </a:ext>
            </a:extLst>
          </p:cNvPr>
          <p:cNvSpPr txBox="1"/>
          <p:nvPr/>
        </p:nvSpPr>
        <p:spPr>
          <a:xfrm>
            <a:off x="4073802" y="5922790"/>
            <a:ext cx="360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MicrosoftYaHei"/>
              </a:rPr>
              <a:t>Qingzeng</a:t>
            </a:r>
            <a:r>
              <a:rPr lang="zh-CN" altLang="en-US" dirty="0">
                <a:solidFill>
                  <a:srgbClr val="000000"/>
                </a:solidFill>
                <a:latin typeface="MicrosoftYaHei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YaHei"/>
              </a:rPr>
              <a:t>Yan’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MicrosoftYaHei"/>
              </a:rPr>
              <a:t>s talk about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MicrosoftYaHei"/>
              </a:rPr>
              <a:t>银河画卷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62146-5F93-7BD7-845E-80C5E75D1E3F}"/>
              </a:ext>
            </a:extLst>
          </p:cNvPr>
          <p:cNvSpPr txBox="1"/>
          <p:nvPr/>
        </p:nvSpPr>
        <p:spPr>
          <a:xfrm>
            <a:off x="161191" y="1779164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 filament in Dark Matter field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4FE8A-53F7-A922-8FD5-3815A5D55F30}"/>
              </a:ext>
            </a:extLst>
          </p:cNvPr>
          <p:cNvSpPr txBox="1"/>
          <p:nvPr/>
        </p:nvSpPr>
        <p:spPr>
          <a:xfrm>
            <a:off x="4165022" y="1779164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 Molecular cloud in 3d datacube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3484A9B-613E-769F-586B-B47408B23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64" y="2418483"/>
            <a:ext cx="3164900" cy="31807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54276E-3E48-84BE-6495-38F737494F98}"/>
              </a:ext>
            </a:extLst>
          </p:cNvPr>
          <p:cNvSpPr txBox="1"/>
          <p:nvPr/>
        </p:nvSpPr>
        <p:spPr>
          <a:xfrm>
            <a:off x="8447120" y="1832270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 Spiral arm in galaxy image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8738C1-85DA-A4AB-2E12-CBED9F9082B4}"/>
              </a:ext>
            </a:extLst>
          </p:cNvPr>
          <p:cNvSpPr txBox="1"/>
          <p:nvPr/>
        </p:nvSpPr>
        <p:spPr>
          <a:xfrm>
            <a:off x="9582978" y="5968224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YaHei"/>
              </a:rPr>
              <a:t>From wiki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96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A9DB3-B126-AE3D-C530-37733518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8125"/>
            <a:ext cx="10515600" cy="1325563"/>
          </a:xfrm>
        </p:spPr>
        <p:txBody>
          <a:bodyPr/>
          <a:lstStyle/>
          <a:p>
            <a:r>
              <a:rPr lang="en-US" altLang="zh-CN" dirty="0"/>
              <a:t>Structures finder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77E64-AC4F-5399-EA91-C9AC22E9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8" y="949645"/>
            <a:ext cx="10515600" cy="1908816"/>
          </a:xfrm>
        </p:spPr>
        <p:txBody>
          <a:bodyPr/>
          <a:lstStyle/>
          <a:p>
            <a:r>
              <a:rPr lang="en-US" altLang="zh-CN" dirty="0"/>
              <a:t>Machine learning is a way to go, but we will suffer from the lack of labeled data.</a:t>
            </a:r>
          </a:p>
          <a:p>
            <a:r>
              <a:rPr lang="en-US" altLang="zh-CN" dirty="0"/>
              <a:t>Segment Anything Model (SAM) or </a:t>
            </a:r>
            <a:r>
              <a:rPr lang="en-US" altLang="zh-CN" dirty="0" err="1"/>
              <a:t>SegGPT</a:t>
            </a:r>
            <a:r>
              <a:rPr lang="en-US" altLang="zh-CN" dirty="0"/>
              <a:t> like model is all we need?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E8EC18-C6CD-99E0-D337-836D5512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814346"/>
            <a:ext cx="5322475" cy="3586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F5C232-03F3-A7DD-6E15-A133685CB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99" y="2815014"/>
            <a:ext cx="5155108" cy="348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73AA5A-8301-74FD-B4D4-22CEB28F9413}"/>
              </a:ext>
            </a:extLst>
          </p:cNvPr>
          <p:cNvSpPr txBox="1"/>
          <p:nvPr/>
        </p:nvSpPr>
        <p:spPr>
          <a:xfrm>
            <a:off x="3955356" y="6401329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https://segment-anything.com/demo#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60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A9DB3-B126-AE3D-C530-37733518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8125"/>
            <a:ext cx="10515600" cy="1325563"/>
          </a:xfrm>
        </p:spPr>
        <p:txBody>
          <a:bodyPr/>
          <a:lstStyle/>
          <a:p>
            <a:r>
              <a:rPr lang="en-US" altLang="zh-CN" dirty="0"/>
              <a:t>Structures finder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77E64-AC4F-5399-EA91-C9AC22E9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8" y="949645"/>
            <a:ext cx="10515600" cy="1908816"/>
          </a:xfrm>
        </p:spPr>
        <p:txBody>
          <a:bodyPr/>
          <a:lstStyle/>
          <a:p>
            <a:r>
              <a:rPr lang="en-US" altLang="zh-CN" dirty="0"/>
              <a:t>Segment Anything Model (SAM) doesn’t work so good in Astro-image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2990F2-C4EE-FEAF-0886-0208D2E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49" y="2044375"/>
            <a:ext cx="3956855" cy="39568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25847FA-10CA-6AFF-DA68-BAB6F6839388}"/>
              </a:ext>
            </a:extLst>
          </p:cNvPr>
          <p:cNvSpPr txBox="1"/>
          <p:nvPr/>
        </p:nvSpPr>
        <p:spPr>
          <a:xfrm>
            <a:off x="1527141" y="2190546"/>
            <a:ext cx="63353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We need to train such model in Astro-data. 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But we don’t have so many high quality data.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/>
              <a:t>Low-Rank Adaptation (</a:t>
            </a:r>
            <a:r>
              <a:rPr lang="en-US" altLang="zh-CN" sz="2400" b="1" dirty="0" err="1"/>
              <a:t>LoRA</a:t>
            </a:r>
            <a:r>
              <a:rPr lang="en-US" altLang="zh-CN" sz="2400" b="1" dirty="0"/>
              <a:t>) </a:t>
            </a:r>
            <a:r>
              <a:rPr lang="en-US" altLang="zh-CN" sz="2400" dirty="0"/>
              <a:t>is all you need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C5BD94-99DA-0FED-08CD-F40328DE0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7" y="1904053"/>
            <a:ext cx="1132144" cy="10504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3D7763-61C8-65E1-E2BC-F3D073E5F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76" y="3241045"/>
            <a:ext cx="1246447" cy="10123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5AC9C0-06C9-232E-8476-456A07DDF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7" y="4636027"/>
            <a:ext cx="1132144" cy="1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1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85022-BE0A-3D8E-75F7-70F7F1BC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2970"/>
            <a:ext cx="10515600" cy="1325563"/>
          </a:xfrm>
        </p:spPr>
        <p:txBody>
          <a:bodyPr/>
          <a:lstStyle/>
          <a:p>
            <a:r>
              <a:rPr lang="en-US" altLang="zh-CN" dirty="0"/>
              <a:t>Low-Rank Adaptation (</a:t>
            </a:r>
            <a:r>
              <a:rPr lang="en-US" altLang="zh-CN" dirty="0" err="1"/>
              <a:t>LoRA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E086E-D501-55B8-4368-C00EAB11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05744"/>
            <a:ext cx="4730393" cy="2499793"/>
          </a:xfrm>
        </p:spPr>
        <p:txBody>
          <a:bodyPr>
            <a:normAutofit/>
          </a:bodyPr>
          <a:lstStyle/>
          <a:p>
            <a:r>
              <a:rPr lang="en-US" altLang="zh-CN" dirty="0"/>
              <a:t>I will not describe the detail of </a:t>
            </a:r>
            <a:r>
              <a:rPr lang="en-US" altLang="zh-CN" dirty="0" err="1"/>
              <a:t>LoRA</a:t>
            </a:r>
            <a:r>
              <a:rPr lang="en-US" altLang="zh-CN" dirty="0"/>
              <a:t>. You can just take it as a magic to tune very large model (typically use about 1e4 GPUs in training) in your laptop.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8718D5-D9B8-698C-5EA4-6337C4FFD9FD}"/>
              </a:ext>
            </a:extLst>
          </p:cNvPr>
          <p:cNvSpPr txBox="1"/>
          <p:nvPr/>
        </p:nvSpPr>
        <p:spPr>
          <a:xfrm>
            <a:off x="7745309" y="5046695"/>
            <a:ext cx="2909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 </a:t>
            </a:r>
            <a:r>
              <a:rPr lang="en-US" altLang="zh-CN" sz="2000" dirty="0" err="1"/>
              <a:t>LoRA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cyber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coser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68DF0-4979-8923-0D0A-C3C71BF785D2}"/>
              </a:ext>
            </a:extLst>
          </p:cNvPr>
          <p:cNvSpPr txBox="1"/>
          <p:nvPr/>
        </p:nvSpPr>
        <p:spPr>
          <a:xfrm>
            <a:off x="7340432" y="6408966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https://www.pixiv.net/en/artworks/106236282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0F5434-C091-5143-01D5-9A0BBF5E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96" y="918930"/>
            <a:ext cx="5948738" cy="39658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1FDBCB-9693-7E57-1B1E-D2038335D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06" y="3127098"/>
            <a:ext cx="5656537" cy="36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C1B79-C32A-33D0-01C6-6421AD2A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Subsection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6EB85-395B-40B1-4FFB-41314FF9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altLang="zh-CN" dirty="0"/>
              <a:t>Problem: structure finder, but not your eyes</a:t>
            </a:r>
          </a:p>
          <a:p>
            <a:r>
              <a:rPr lang="en-US" altLang="zh-CN" dirty="0"/>
              <a:t>Possible solution: large model (e.g. SAM) + finetune method (e.g. </a:t>
            </a:r>
            <a:r>
              <a:rPr lang="en-US" altLang="zh-CN" dirty="0" err="1"/>
              <a:t>LoRA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1C8683-AED6-7C8F-F485-97A4E89BA27A}"/>
              </a:ext>
            </a:extLst>
          </p:cNvPr>
          <p:cNvSpPr txBox="1"/>
          <p:nvPr/>
        </p:nvSpPr>
        <p:spPr>
          <a:xfrm>
            <a:off x="996593" y="5784351"/>
            <a:ext cx="664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“More is different”, how about large?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40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F40FCD-50E7-190E-08AB-B7EB5BC7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point 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14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703</Words>
  <Application>Microsoft Office PowerPoint</Application>
  <PresentationFormat>宽屏</PresentationFormat>
  <Paragraphs>124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MicrosoftYaHei</vt:lpstr>
      <vt:lpstr>等线</vt:lpstr>
      <vt:lpstr>等线 Light</vt:lpstr>
      <vt:lpstr>Arial</vt:lpstr>
      <vt:lpstr>Cambria Math</vt:lpstr>
      <vt:lpstr>Office 主题​​</vt:lpstr>
      <vt:lpstr>Twenty-First-Century Statistical and Computational Challenges in Astrophysics (1)</vt:lpstr>
      <vt:lpstr>PowerPoint 演示文稿</vt:lpstr>
      <vt:lpstr>Structures finder </vt:lpstr>
      <vt:lpstr>Structures finder </vt:lpstr>
      <vt:lpstr>Structures finder </vt:lpstr>
      <vt:lpstr>Structures finder </vt:lpstr>
      <vt:lpstr>Low-Rank Adaptation (LoRA) </vt:lpstr>
      <vt:lpstr>Subsection summary</vt:lpstr>
      <vt:lpstr>Compare point set</vt:lpstr>
      <vt:lpstr>Let’s compare ...</vt:lpstr>
      <vt:lpstr>Let’s compare ...</vt:lpstr>
      <vt:lpstr>In 1d case, we have KS test</vt:lpstr>
      <vt:lpstr>How about 2d?</vt:lpstr>
      <vt:lpstr>How about 2d?</vt:lpstr>
      <vt:lpstr>How about 2d?</vt:lpstr>
      <vt:lpstr>It's just a matter of time</vt:lpstr>
      <vt:lpstr>But there is no analytical solution for p-value, only an approximation.</vt:lpstr>
      <vt:lpstr>Subsection summary</vt:lpstr>
      <vt:lpstr>How to digest the achievements of other disciplines?</vt:lpstr>
      <vt:lpstr>How to digest the achievements of other disciplines?</vt:lpstr>
      <vt:lpstr>一个刻舟求剑的例子</vt:lpstr>
      <vt:lpstr>一个刻舟求剑的例子</vt:lpstr>
      <vt:lpstr>This technical really works when... </vt:lpstr>
      <vt:lpstr>This technical can not work when... </vt:lpstr>
      <vt:lpstr>PowerPoint 演示文稿</vt:lpstr>
      <vt:lpstr>Subsection summary</vt:lpstr>
      <vt:lpstr>Take home message</vt:lpstr>
      <vt:lpstr>More topics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 Tao</dc:creator>
  <cp:lastModifiedBy>Jing Tao</cp:lastModifiedBy>
  <cp:revision>48</cp:revision>
  <dcterms:created xsi:type="dcterms:W3CDTF">2023-04-26T10:59:25Z</dcterms:created>
  <dcterms:modified xsi:type="dcterms:W3CDTF">2023-05-09T13:54:50Z</dcterms:modified>
</cp:coreProperties>
</file>